
<file path=[Content_Types].xml><?xml version="1.0" encoding="utf-8"?>
<Types xmlns="http://schemas.openxmlformats.org/package/2006/content-types">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9144000"/>
  <p:notesSz cx="6858000" cy="9144000"/>
  <p:embeddedFontLst>
    <p:embeddedFont>
      <p:font typeface="Bree Serif"/>
      <p:regular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5" roundtripDataSignature="AMtx7mhSj1jz2k5em7N4Ze1m4HTI10GC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customschemas.google.com/relationships/presentationmetadata" Target="metadata"/><Relationship Id="rId14" Type="http://schemas.openxmlformats.org/officeDocument/2006/relationships/font" Target="fonts/BreeSerif-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878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1f9778092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61f9778092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61f9778092_0_8: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1f9778092_2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1f9778092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61f9778092_2_0: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1f9778092_2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1f9778092_2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61f9778092_2_15: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20" name="Google Shape;20;p7"/>
          <p:cNvSpPr txBox="1"/>
          <p:nvPr>
            <p:ph idx="1" type="body"/>
          </p:nvPr>
        </p:nvSpPr>
        <p:spPr>
          <a:xfrm>
            <a:off x="457200" y="1066800"/>
            <a:ext cx="82296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5" name="Shape 75"/>
        <p:cNvGrpSpPr/>
        <p:nvPr/>
      </p:nvGrpSpPr>
      <p:grpSpPr>
        <a:xfrm>
          <a:off x="0" y="0"/>
          <a:ext cx="0" cy="0"/>
          <a:chOff x="0" y="0"/>
          <a:chExt cx="0" cy="0"/>
        </a:xfrm>
      </p:grpSpPr>
      <p:sp>
        <p:nvSpPr>
          <p:cNvPr id="76" name="Google Shape;76;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77" name="Google Shape;77;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8" name="Google Shape;78;p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1" name="Shape 81"/>
        <p:cNvGrpSpPr/>
        <p:nvPr/>
      </p:nvGrpSpPr>
      <p:grpSpPr>
        <a:xfrm>
          <a:off x="0" y="0"/>
          <a:ext cx="0" cy="0"/>
          <a:chOff x="0" y="0"/>
          <a:chExt cx="0" cy="0"/>
        </a:xfrm>
      </p:grpSpPr>
      <p:sp>
        <p:nvSpPr>
          <p:cNvPr id="82" name="Google Shape;82;p17"/>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83" name="Google Shape;83;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a:lvl1pPr>
            <a:lvl2pPr lvl="1" algn="ctr">
              <a:spcBef>
                <a:spcPts val="400"/>
              </a:spcBef>
              <a:spcAft>
                <a:spcPts val="0"/>
              </a:spcAft>
              <a:buClr>
                <a:schemeClr val="dk1"/>
              </a:buClr>
              <a:buSzPts val="2000"/>
              <a:buFont typeface="Arial"/>
              <a:buNone/>
              <a:defRPr/>
            </a:lvl2pPr>
            <a:lvl3pPr lvl="2" algn="ctr">
              <a:spcBef>
                <a:spcPts val="360"/>
              </a:spcBef>
              <a:spcAft>
                <a:spcPts val="0"/>
              </a:spcAft>
              <a:buClr>
                <a:schemeClr val="dk1"/>
              </a:buClr>
              <a:buSzPts val="1800"/>
              <a:buFont typeface="Arial"/>
              <a:buNone/>
              <a:defRPr/>
            </a:lvl3pPr>
            <a:lvl4pPr lvl="3" algn="ctr">
              <a:spcBef>
                <a:spcPts val="320"/>
              </a:spcBef>
              <a:spcAft>
                <a:spcPts val="0"/>
              </a:spcAft>
              <a:buClr>
                <a:schemeClr val="dk1"/>
              </a:buClr>
              <a:buSzPts val="16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84" name="Google Shape;84;p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 name="Shape 24"/>
        <p:cNvGrpSpPr/>
        <p:nvPr/>
      </p:nvGrpSpPr>
      <p:grpSpPr>
        <a:xfrm>
          <a:off x="0" y="0"/>
          <a:ext cx="0" cy="0"/>
          <a:chOff x="0" y="0"/>
          <a:chExt cx="0" cy="0"/>
        </a:xfrm>
      </p:grpSpPr>
      <p:sp>
        <p:nvSpPr>
          <p:cNvPr id="25" name="Google Shape;25;p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8" name="Shape 28"/>
        <p:cNvGrpSpPr/>
        <p:nvPr/>
      </p:nvGrpSpPr>
      <p:grpSpPr>
        <a:xfrm>
          <a:off x="0" y="0"/>
          <a:ext cx="0" cy="0"/>
          <a:chOff x="0" y="0"/>
          <a:chExt cx="0" cy="0"/>
        </a:xfrm>
      </p:grpSpPr>
      <p:sp>
        <p:nvSpPr>
          <p:cNvPr id="29" name="Google Shape;29;p9"/>
          <p:cNvSpPr txBox="1"/>
          <p:nvPr>
            <p:ph type="title"/>
          </p:nvPr>
        </p:nvSpPr>
        <p:spPr>
          <a:xfrm rot="5400000">
            <a:off x="4861719" y="2042319"/>
            <a:ext cx="5592762"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30" name="Google Shape;30;p9"/>
          <p:cNvSpPr txBox="1"/>
          <p:nvPr>
            <p:ph idx="1" type="body"/>
          </p:nvPr>
        </p:nvSpPr>
        <p:spPr>
          <a:xfrm rot="5400000">
            <a:off x="670719" y="61119"/>
            <a:ext cx="5592762"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4" name="Shape 34"/>
        <p:cNvGrpSpPr/>
        <p:nvPr/>
      </p:nvGrpSpPr>
      <p:grpSpPr>
        <a:xfrm>
          <a:off x="0" y="0"/>
          <a:ext cx="0" cy="0"/>
          <a:chOff x="0" y="0"/>
          <a:chExt cx="0" cy="0"/>
        </a:xfrm>
      </p:grpSpPr>
      <p:sp>
        <p:nvSpPr>
          <p:cNvPr id="35" name="Google Shape;35;p1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36" name="Google Shape;36;p10"/>
          <p:cNvSpPr txBox="1"/>
          <p:nvPr>
            <p:ph idx="1" type="body"/>
          </p:nvPr>
        </p:nvSpPr>
        <p:spPr>
          <a:xfrm rot="5400000">
            <a:off x="2171700" y="-647700"/>
            <a:ext cx="48006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0" name="Shape 40"/>
        <p:cNvGrpSpPr/>
        <p:nvPr/>
      </p:nvGrpSpPr>
      <p:grpSpPr>
        <a:xfrm>
          <a:off x="0" y="0"/>
          <a:ext cx="0" cy="0"/>
          <a:chOff x="0" y="0"/>
          <a:chExt cx="0" cy="0"/>
        </a:xfrm>
      </p:grpSpPr>
      <p:sp>
        <p:nvSpPr>
          <p:cNvPr id="41" name="Google Shape;41;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42" name="Google Shape;42;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3" name="Google Shape;43;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4" name="Google Shape;44;p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7" name="Shape 47"/>
        <p:cNvGrpSpPr/>
        <p:nvPr/>
      </p:nvGrpSpPr>
      <p:grpSpPr>
        <a:xfrm>
          <a:off x="0" y="0"/>
          <a:ext cx="0" cy="0"/>
          <a:chOff x="0" y="0"/>
          <a:chExt cx="0" cy="0"/>
        </a:xfrm>
      </p:grpSpPr>
      <p:sp>
        <p:nvSpPr>
          <p:cNvPr id="48" name="Google Shape;48;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49" name="Google Shape;49;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50" name="Google Shape;50;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51" name="Google Shape;51;p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id="55" name="Google Shape;55;p1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56" name="Google Shape;56;p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9" name="Shape 59"/>
        <p:cNvGrpSpPr/>
        <p:nvPr/>
      </p:nvGrpSpPr>
      <p:grpSpPr>
        <a:xfrm>
          <a:off x="0" y="0"/>
          <a:ext cx="0" cy="0"/>
          <a:chOff x="0" y="0"/>
          <a:chExt cx="0" cy="0"/>
        </a:xfrm>
      </p:grpSpPr>
      <p:sp>
        <p:nvSpPr>
          <p:cNvPr id="60" name="Google Shape;60;p1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61" name="Google Shape;61;p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2" name="Google Shape;62;p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3" name="Google Shape;63;p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4" name="Google Shape;64;p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5" name="Google Shape;65;p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8" name="Shape 68"/>
        <p:cNvGrpSpPr/>
        <p:nvPr/>
      </p:nvGrpSpPr>
      <p:grpSpPr>
        <a:xfrm>
          <a:off x="0" y="0"/>
          <a:ext cx="0" cy="0"/>
          <a:chOff x="0" y="0"/>
          <a:chExt cx="0" cy="0"/>
        </a:xfrm>
      </p:grpSpPr>
      <p:sp>
        <p:nvSpPr>
          <p:cNvPr id="69" name="Google Shape;69;p1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70" name="Google Shape;70;p15"/>
          <p:cNvSpPr txBox="1"/>
          <p:nvPr>
            <p:ph idx="1" type="body"/>
          </p:nvPr>
        </p:nvSpPr>
        <p:spPr>
          <a:xfrm>
            <a:off x="457200" y="1066800"/>
            <a:ext cx="4038600" cy="4800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1" name="Google Shape;71;p15"/>
          <p:cNvSpPr txBox="1"/>
          <p:nvPr>
            <p:ph idx="2" type="body"/>
          </p:nvPr>
        </p:nvSpPr>
        <p:spPr>
          <a:xfrm>
            <a:off x="4648200" y="1066800"/>
            <a:ext cx="4038600" cy="4800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2" name="Google Shape;72;p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oleObject" Target="../embeddings/oleObject1.bin"/><Relationship Id="rId2" Type="http://schemas.openxmlformats.org/officeDocument/2006/relationships/oleObject" Target="../embeddings/oleObject1.bin"/><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2.xml"/><Relationship Id="rId14" Type="http://schemas.openxmlformats.org/officeDocument/2006/relationships/slideLayout" Target="../slideLayouts/slideLayout11.xml"/><Relationship Id="rId16" Type="http://schemas.openxmlformats.org/officeDocument/2006/relationships/vmlDrawing" Target="../drawings/vmlDrawing1.v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6"/>
          <p:cNvSpPr txBox="1"/>
          <p:nvPr>
            <p:ph idx="1" type="body"/>
          </p:nvPr>
        </p:nvSpPr>
        <p:spPr>
          <a:xfrm>
            <a:off x="457200" y="1066800"/>
            <a:ext cx="82296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 name="Google Shape;11;p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 name="Google Shape;12;p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cxnSp>
        <p:nvCxnSpPr>
          <p:cNvPr id="14" name="Google Shape;14;p6"/>
          <p:cNvCxnSpPr/>
          <p:nvPr/>
        </p:nvCxnSpPr>
        <p:spPr>
          <a:xfrm>
            <a:off x="381000" y="914400"/>
            <a:ext cx="8229600" cy="0"/>
          </a:xfrm>
          <a:prstGeom prst="straightConnector1">
            <a:avLst/>
          </a:prstGeom>
          <a:noFill/>
          <a:ln cap="flat" cmpd="sng" w="25400">
            <a:solidFill>
              <a:srgbClr val="FF0000"/>
            </a:solidFill>
            <a:prstDash val="solid"/>
            <a:miter lim="800000"/>
            <a:headEnd len="med" w="med" type="none"/>
            <a:tailEnd len="med" w="med" type="none"/>
          </a:ln>
        </p:spPr>
      </p:cxnSp>
      <p:sp>
        <p:nvSpPr>
          <p:cNvPr id="15" name="Google Shape;15;p6"/>
          <p:cNvSpPr txBox="1"/>
          <p:nvPr/>
        </p:nvSpPr>
        <p:spPr>
          <a:xfrm>
            <a:off x="3657600" y="304800"/>
            <a:ext cx="28956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Project Title</a:t>
            </a:r>
            <a:endParaRPr/>
          </a:p>
        </p:txBody>
      </p:sp>
      <p:sp>
        <p:nvSpPr>
          <p:cNvPr id="16" name="Google Shape;16;p6"/>
          <p:cNvSpPr txBox="1"/>
          <p:nvPr/>
        </p:nvSpPr>
        <p:spPr>
          <a:xfrm>
            <a:off x="6324600" y="152400"/>
            <a:ext cx="2667000" cy="549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Team Number_________________</a:t>
            </a:r>
            <a:endParaRPr/>
          </a:p>
          <a:p>
            <a:pPr indent="0" lvl="0" marL="0" marR="0" rtl="0" algn="l">
              <a:lnSpc>
                <a:spcPct val="100000"/>
              </a:lnSpc>
              <a:spcBef>
                <a:spcPts val="60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Customer_____________________</a:t>
            </a:r>
            <a:endParaRPr/>
          </a:p>
        </p:txBody>
      </p:sp>
      <p:graphicFrame>
        <p:nvGraphicFramePr>
          <p:cNvPr id="17" name="Google Shape;17;p6"/>
          <p:cNvGraphicFramePr/>
          <p:nvPr/>
        </p:nvGraphicFramePr>
        <p:xfrm>
          <a:off x="152400" y="152400"/>
          <a:ext cx="2895600" cy="698500"/>
        </p:xfrm>
        <a:graphic>
          <a:graphicData uri="http://schemas.openxmlformats.org/presentationml/2006/ole">
            <mc:AlternateContent>
              <mc:Choice Requires="v">
                <p:oleObj r:id="rId1" imgH="698500" imgW="2895600" progId="MSPhotoEd.3" spid="_x0000_s1">
                  <p:embed/>
                </p:oleObj>
              </mc:Choice>
              <mc:Fallback>
                <p:oleObj r:id="rId2" imgH="698500" imgW="2895600" progId="MSPhotoEd.3">
                  <p:embed/>
                  <p:pic>
                    <p:nvPicPr>
                      <p:cNvPr id="17" name="Google Shape;17;p6"/>
                      <p:cNvPicPr preferRelativeResize="0"/>
                      <p:nvPr/>
                    </p:nvPicPr>
                    <p:blipFill rotWithShape="1">
                      <a:blip r:embed="rId3">
                        <a:alphaModFix/>
                      </a:blip>
                      <a:srcRect b="0" l="0" r="0" t="0"/>
                      <a:stretch/>
                    </p:blipFill>
                    <p:spPr>
                      <a:xfrm>
                        <a:off x="152400" y="152400"/>
                        <a:ext cx="2895600" cy="698500"/>
                      </a:xfrm>
                      <a:prstGeom prst="rect">
                        <a:avLst/>
                      </a:prstGeom>
                      <a:noFill/>
                      <a:ln>
                        <a:noFill/>
                      </a:ln>
                    </p:spPr>
                  </p:pic>
                </p:oleObj>
              </mc:Fallback>
            </mc:AlternateContent>
          </a:graphicData>
        </a:graphic>
      </p:graphicFrame>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g61f9778092_0_8"/>
          <p:cNvSpPr/>
          <p:nvPr/>
        </p:nvSpPr>
        <p:spPr>
          <a:xfrm>
            <a:off x="3296725" y="182600"/>
            <a:ext cx="2400900" cy="63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Mars Rover Autonomous Navigation</a:t>
            </a:r>
            <a:endParaRPr sz="1200"/>
          </a:p>
        </p:txBody>
      </p:sp>
      <p:sp>
        <p:nvSpPr>
          <p:cNvPr id="93" name="Google Shape;93;g61f9778092_0_8"/>
          <p:cNvSpPr/>
          <p:nvPr/>
        </p:nvSpPr>
        <p:spPr>
          <a:xfrm>
            <a:off x="7719200" y="91751"/>
            <a:ext cx="698100" cy="2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28</a:t>
            </a:r>
            <a:endParaRPr/>
          </a:p>
        </p:txBody>
      </p:sp>
      <p:sp>
        <p:nvSpPr>
          <p:cNvPr id="94" name="Google Shape;94;g61f9778092_0_8"/>
          <p:cNvSpPr/>
          <p:nvPr/>
        </p:nvSpPr>
        <p:spPr>
          <a:xfrm>
            <a:off x="7497795" y="373818"/>
            <a:ext cx="999300" cy="24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Osama</a:t>
            </a:r>
            <a:endParaRPr/>
          </a:p>
        </p:txBody>
      </p:sp>
      <p:pic>
        <p:nvPicPr>
          <p:cNvPr id="95" name="Google Shape;95;g61f9778092_0_8"/>
          <p:cNvPicPr preferRelativeResize="0"/>
          <p:nvPr/>
        </p:nvPicPr>
        <p:blipFill rotWithShape="1">
          <a:blip r:embed="rId3">
            <a:alphaModFix/>
          </a:blip>
          <a:srcRect b="8045" l="3474" r="2610" t="9771"/>
          <a:stretch/>
        </p:blipFill>
        <p:spPr>
          <a:xfrm>
            <a:off x="2907987" y="2585950"/>
            <a:ext cx="3328025" cy="2213225"/>
          </a:xfrm>
          <a:prstGeom prst="rect">
            <a:avLst/>
          </a:prstGeom>
          <a:noFill/>
          <a:ln>
            <a:noFill/>
          </a:ln>
        </p:spPr>
      </p:pic>
      <p:sp>
        <p:nvSpPr>
          <p:cNvPr id="96" name="Google Shape;96;g61f9778092_0_8"/>
          <p:cNvSpPr/>
          <p:nvPr/>
        </p:nvSpPr>
        <p:spPr>
          <a:xfrm>
            <a:off x="1128600" y="1414725"/>
            <a:ext cx="6886800" cy="97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000">
                <a:solidFill>
                  <a:schemeClr val="dk1"/>
                </a:solidFill>
                <a:latin typeface="Bree Serif"/>
                <a:ea typeface="Bree Serif"/>
                <a:cs typeface="Bree Serif"/>
                <a:sym typeface="Bree Serif"/>
              </a:rPr>
              <a:t>Mars Rover :   Autonomous Navigation</a:t>
            </a:r>
            <a:endParaRPr b="1" sz="3000">
              <a:latin typeface="Bree Serif"/>
              <a:ea typeface="Bree Serif"/>
              <a:cs typeface="Bree Serif"/>
              <a:sym typeface="Bree Serif"/>
            </a:endParaRPr>
          </a:p>
        </p:txBody>
      </p:sp>
      <p:sp>
        <p:nvSpPr>
          <p:cNvPr id="97" name="Google Shape;97;g61f9778092_0_8"/>
          <p:cNvSpPr/>
          <p:nvPr/>
        </p:nvSpPr>
        <p:spPr>
          <a:xfrm>
            <a:off x="1636075" y="4799175"/>
            <a:ext cx="5722200" cy="125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Bree Serif"/>
                <a:ea typeface="Bree Serif"/>
                <a:cs typeface="Bree Serif"/>
                <a:sym typeface="Bree Serif"/>
              </a:rPr>
              <a:t>Team 28:</a:t>
            </a:r>
            <a:r>
              <a:rPr lang="en-US" sz="1800">
                <a:latin typeface="Bree Serif"/>
                <a:ea typeface="Bree Serif"/>
                <a:cs typeface="Bree Serif"/>
                <a:sym typeface="Bree Serif"/>
              </a:rPr>
              <a:t> Tommy Lam, Kelly Lee, Brian He,  Daniel Crawley, Linden Vo</a:t>
            </a:r>
            <a:endParaRPr sz="1800">
              <a:latin typeface="Bree Serif"/>
              <a:ea typeface="Bree Serif"/>
              <a:cs typeface="Bree Serif"/>
              <a:sym typeface="Bree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
          <p:cNvSpPr txBox="1"/>
          <p:nvPr>
            <p:ph idx="1" type="body"/>
          </p:nvPr>
        </p:nvSpPr>
        <p:spPr>
          <a:xfrm>
            <a:off x="457200" y="1066800"/>
            <a:ext cx="8229600" cy="480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None/>
            </a:pPr>
            <a:r>
              <a:rPr b="0" i="0" lang="en-US" sz="3000" u="none">
                <a:solidFill>
                  <a:schemeClr val="dk1"/>
                </a:solidFill>
                <a:latin typeface="Arial"/>
                <a:ea typeface="Arial"/>
                <a:cs typeface="Arial"/>
                <a:sym typeface="Arial"/>
              </a:rPr>
              <a:t>Problem Statement</a:t>
            </a:r>
            <a:endParaRPr sz="3000"/>
          </a:p>
          <a:p>
            <a:pPr indent="0" lvl="0" marL="0" rtl="0" algn="l">
              <a:spcBef>
                <a:spcPts val="0"/>
              </a:spcBef>
              <a:spcAft>
                <a:spcPts val="0"/>
              </a:spcAft>
              <a:buNone/>
            </a:pPr>
            <a:r>
              <a:t/>
            </a:r>
            <a:endParaRPr sz="800"/>
          </a:p>
          <a:p>
            <a:pPr indent="-381000" lvl="0" marL="457200" rtl="0" algn="l">
              <a:spcBef>
                <a:spcPts val="0"/>
              </a:spcBef>
              <a:spcAft>
                <a:spcPts val="0"/>
              </a:spcAft>
              <a:buSzPts val="2400"/>
              <a:buChar char="●"/>
            </a:pPr>
            <a:r>
              <a:rPr lang="en-US"/>
              <a:t>Design, build, integrate, and test a rover capable of autonomous movement with the use of GPS that can travel the terrain of Mars or similar and withstand weather and atmosphere conditions using visual navigation and inertial navigation.</a:t>
            </a:r>
            <a:endParaRPr b="0" i="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a:p>
            <a:pPr indent="-190500" lvl="0" marL="342900" rtl="0" algn="l">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p:txBody>
      </p:sp>
      <p:sp>
        <p:nvSpPr>
          <p:cNvPr id="103" name="Google Shape;103;p1"/>
          <p:cNvSpPr txBox="1"/>
          <p:nvPr/>
        </p:nvSpPr>
        <p:spPr>
          <a:xfrm>
            <a:off x="7818437" y="122237"/>
            <a:ext cx="487362"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28</a:t>
            </a:r>
            <a:endParaRPr/>
          </a:p>
        </p:txBody>
      </p:sp>
      <p:sp>
        <p:nvSpPr>
          <p:cNvPr id="104" name="Google Shape;104;p1"/>
          <p:cNvSpPr txBox="1"/>
          <p:nvPr/>
        </p:nvSpPr>
        <p:spPr>
          <a:xfrm>
            <a:off x="7543800" y="361950"/>
            <a:ext cx="804862"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Osama</a:t>
            </a:r>
            <a:endParaRPr/>
          </a:p>
        </p:txBody>
      </p:sp>
      <p:sp>
        <p:nvSpPr>
          <p:cNvPr id="105" name="Google Shape;105;p1"/>
          <p:cNvSpPr txBox="1"/>
          <p:nvPr/>
        </p:nvSpPr>
        <p:spPr>
          <a:xfrm>
            <a:off x="3352800" y="315912"/>
            <a:ext cx="2362200" cy="369887"/>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Mars Rover Autonomous Navigation</a:t>
            </a:r>
            <a:endParaRPr/>
          </a:p>
        </p:txBody>
      </p:sp>
      <p:pic>
        <p:nvPicPr>
          <p:cNvPr id="106" name="Google Shape;106;p1"/>
          <p:cNvPicPr preferRelativeResize="0"/>
          <p:nvPr/>
        </p:nvPicPr>
        <p:blipFill>
          <a:blip r:embed="rId3">
            <a:alphaModFix/>
          </a:blip>
          <a:stretch>
            <a:fillRect/>
          </a:stretch>
        </p:blipFill>
        <p:spPr>
          <a:xfrm>
            <a:off x="428400" y="3669525"/>
            <a:ext cx="4288474" cy="2861441"/>
          </a:xfrm>
          <a:prstGeom prst="rect">
            <a:avLst/>
          </a:prstGeom>
          <a:noFill/>
          <a:ln>
            <a:noFill/>
          </a:ln>
        </p:spPr>
      </p:pic>
      <p:pic>
        <p:nvPicPr>
          <p:cNvPr id="107" name="Google Shape;107;p1"/>
          <p:cNvPicPr preferRelativeResize="0"/>
          <p:nvPr/>
        </p:nvPicPr>
        <p:blipFill>
          <a:blip r:embed="rId4">
            <a:alphaModFix/>
          </a:blip>
          <a:stretch>
            <a:fillRect/>
          </a:stretch>
        </p:blipFill>
        <p:spPr>
          <a:xfrm>
            <a:off x="5686986" y="3717850"/>
            <a:ext cx="2819714" cy="286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
          <p:cNvSpPr txBox="1"/>
          <p:nvPr>
            <p:ph idx="4294967295" type="body"/>
          </p:nvPr>
        </p:nvSpPr>
        <p:spPr>
          <a:xfrm>
            <a:off x="762000" y="1066800"/>
            <a:ext cx="74676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None/>
            </a:pPr>
            <a:r>
              <a:rPr b="0" i="0" lang="en-US" sz="3000" u="none" cap="none" strike="noStrike">
                <a:solidFill>
                  <a:schemeClr val="dk1"/>
                </a:solidFill>
                <a:latin typeface="Arial"/>
                <a:ea typeface="Arial"/>
                <a:cs typeface="Arial"/>
                <a:sym typeface="Arial"/>
              </a:rPr>
              <a:t>Visualization</a:t>
            </a:r>
            <a:endParaRPr sz="3000"/>
          </a:p>
          <a:p>
            <a:pPr indent="-342900" lvl="0" marL="342900" marR="0" rtl="0" algn="l">
              <a:lnSpc>
                <a:spcPct val="100000"/>
              </a:lnSpc>
              <a:spcBef>
                <a:spcPts val="480"/>
              </a:spcBef>
              <a:spcAft>
                <a:spcPts val="0"/>
              </a:spcAft>
              <a:buClr>
                <a:schemeClr val="dk1"/>
              </a:buClr>
              <a:buSzPts val="2400"/>
              <a:buFont typeface="Arial"/>
              <a:buNone/>
            </a:pPr>
            <a:r>
              <a:t/>
            </a:r>
            <a:endParaRPr b="0" i="0" sz="3000" u="none" cap="none" strike="noStrike">
              <a:solidFill>
                <a:schemeClr val="dk1"/>
              </a:solidFill>
              <a:latin typeface="Arial"/>
              <a:ea typeface="Arial"/>
              <a:cs typeface="Arial"/>
              <a:sym typeface="Arial"/>
            </a:endParaRPr>
          </a:p>
          <a:p>
            <a:pPr indent="-190500" lvl="0" marL="342900" marR="0" rtl="0" algn="l">
              <a:lnSpc>
                <a:spcPct val="100000"/>
              </a:lnSpc>
              <a:spcBef>
                <a:spcPts val="480"/>
              </a:spcBef>
              <a:spcAft>
                <a:spcPts val="0"/>
              </a:spcAft>
              <a:buClr>
                <a:schemeClr val="dk1"/>
              </a:buClr>
              <a:buSzPts val="2400"/>
              <a:buFont typeface="Arial"/>
              <a:buNone/>
            </a:pPr>
            <a:r>
              <a:t/>
            </a:r>
            <a:endParaRPr b="0" i="0" sz="30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p:txBody>
      </p:sp>
      <p:sp>
        <p:nvSpPr>
          <p:cNvPr id="113" name="Google Shape;113;p2"/>
          <p:cNvSpPr txBox="1"/>
          <p:nvPr/>
        </p:nvSpPr>
        <p:spPr>
          <a:xfrm>
            <a:off x="3733800" y="315912"/>
            <a:ext cx="1219200" cy="369887"/>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 name="Google Shape;114;p2"/>
          <p:cNvSpPr txBox="1"/>
          <p:nvPr/>
        </p:nvSpPr>
        <p:spPr>
          <a:xfrm>
            <a:off x="3352800" y="315912"/>
            <a:ext cx="2362200" cy="369887"/>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Mars Rover Autonomous Navigation</a:t>
            </a:r>
            <a:endParaRPr/>
          </a:p>
        </p:txBody>
      </p:sp>
      <p:sp>
        <p:nvSpPr>
          <p:cNvPr id="115" name="Google Shape;115;p2"/>
          <p:cNvSpPr txBox="1"/>
          <p:nvPr/>
        </p:nvSpPr>
        <p:spPr>
          <a:xfrm>
            <a:off x="7818437" y="122237"/>
            <a:ext cx="487362"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a:solidFill>
                  <a:schemeClr val="dk1"/>
                </a:solidFill>
                <a:latin typeface="Arial"/>
                <a:ea typeface="Arial"/>
                <a:cs typeface="Arial"/>
                <a:sym typeface="Arial"/>
              </a:rPr>
              <a:t>28</a:t>
            </a:r>
            <a:endParaRPr/>
          </a:p>
        </p:txBody>
      </p:sp>
      <p:sp>
        <p:nvSpPr>
          <p:cNvPr id="116" name="Google Shape;116;p2"/>
          <p:cNvSpPr txBox="1"/>
          <p:nvPr/>
        </p:nvSpPr>
        <p:spPr>
          <a:xfrm>
            <a:off x="7543800" y="361950"/>
            <a:ext cx="804862"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a:solidFill>
                  <a:schemeClr val="dk1"/>
                </a:solidFill>
                <a:latin typeface="Arial"/>
                <a:ea typeface="Arial"/>
                <a:cs typeface="Arial"/>
                <a:sym typeface="Arial"/>
              </a:rPr>
              <a:t>Osama</a:t>
            </a:r>
            <a:endParaRPr/>
          </a:p>
        </p:txBody>
      </p:sp>
      <p:pic>
        <p:nvPicPr>
          <p:cNvPr id="117" name="Google Shape;117;p2"/>
          <p:cNvPicPr preferRelativeResize="0"/>
          <p:nvPr/>
        </p:nvPicPr>
        <p:blipFill>
          <a:blip r:embed="rId3">
            <a:alphaModFix/>
          </a:blip>
          <a:stretch>
            <a:fillRect/>
          </a:stretch>
        </p:blipFill>
        <p:spPr>
          <a:xfrm>
            <a:off x="1068475" y="1601450"/>
            <a:ext cx="7008725" cy="5256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3"/>
          <p:cNvSpPr txBox="1"/>
          <p:nvPr>
            <p:ph idx="1" type="body"/>
          </p:nvPr>
        </p:nvSpPr>
        <p:spPr>
          <a:xfrm>
            <a:off x="457200" y="1066800"/>
            <a:ext cx="8229600" cy="480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None/>
            </a:pPr>
            <a:r>
              <a:rPr b="0" i="0" lang="en-US" sz="3000" u="none">
                <a:solidFill>
                  <a:schemeClr val="dk1"/>
                </a:solidFill>
                <a:latin typeface="Arial"/>
                <a:ea typeface="Arial"/>
                <a:cs typeface="Arial"/>
                <a:sym typeface="Arial"/>
              </a:rPr>
              <a:t>Deliverables</a:t>
            </a:r>
            <a:endParaRPr b="0" i="0" sz="3000" u="none">
              <a:solidFill>
                <a:schemeClr val="dk1"/>
              </a:solidFill>
              <a:latin typeface="Arial"/>
              <a:ea typeface="Arial"/>
              <a:cs typeface="Arial"/>
              <a:sym typeface="Arial"/>
            </a:endParaRPr>
          </a:p>
          <a:p>
            <a:pPr indent="-342900" lvl="0" marL="342900" rtl="0" algn="l">
              <a:lnSpc>
                <a:spcPct val="100000"/>
              </a:lnSpc>
              <a:spcBef>
                <a:spcPts val="0"/>
              </a:spcBef>
              <a:spcAft>
                <a:spcPts val="0"/>
              </a:spcAft>
              <a:buClr>
                <a:schemeClr val="dk1"/>
              </a:buClr>
              <a:buSzPts val="2400"/>
              <a:buFont typeface="Arial"/>
              <a:buNone/>
            </a:pPr>
            <a:r>
              <a:t/>
            </a:r>
            <a:endParaRPr sz="800"/>
          </a:p>
          <a:p>
            <a:pPr indent="-342900" lvl="0" marL="457200" rtl="0" algn="l">
              <a:lnSpc>
                <a:spcPct val="100000"/>
              </a:lnSpc>
              <a:spcBef>
                <a:spcPts val="0"/>
              </a:spcBef>
              <a:spcAft>
                <a:spcPts val="0"/>
              </a:spcAft>
              <a:buSzPts val="1800"/>
              <a:buChar char="-"/>
            </a:pPr>
            <a:r>
              <a:rPr lang="en-US"/>
              <a:t>Functional vehicle with chassis</a:t>
            </a:r>
            <a:endParaRPr/>
          </a:p>
          <a:p>
            <a:pPr indent="-342900" lvl="0" marL="457200" rtl="0" algn="l">
              <a:lnSpc>
                <a:spcPct val="100000"/>
              </a:lnSpc>
              <a:spcBef>
                <a:spcPts val="0"/>
              </a:spcBef>
              <a:spcAft>
                <a:spcPts val="0"/>
              </a:spcAft>
              <a:buSzPts val="1800"/>
              <a:buChar char="-"/>
            </a:pPr>
            <a:r>
              <a:rPr lang="en-US"/>
              <a:t>Autonomous control algorithms</a:t>
            </a:r>
            <a:endParaRPr/>
          </a:p>
          <a:p>
            <a:pPr indent="-342900" lvl="0" marL="457200" rtl="0" algn="l">
              <a:lnSpc>
                <a:spcPct val="100000"/>
              </a:lnSpc>
              <a:spcBef>
                <a:spcPts val="0"/>
              </a:spcBef>
              <a:spcAft>
                <a:spcPts val="0"/>
              </a:spcAft>
              <a:buSzPts val="1800"/>
              <a:buChar char="-"/>
            </a:pPr>
            <a:r>
              <a:rPr lang="en-US"/>
              <a:t>Fully integrated sensors into vehicle subsystems</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US"/>
              <a:t>Overall: a fully integrated vehicle as a proof of concept that can also be potentially officially submitted to the University Mars Rover challenge</a:t>
            </a:r>
            <a:endParaRPr/>
          </a:p>
          <a:p>
            <a:pPr indent="0" lvl="0" marL="457200" rtl="0" algn="l">
              <a:lnSpc>
                <a:spcPct val="100000"/>
              </a:lnSpc>
              <a:spcBef>
                <a:spcPts val="0"/>
              </a:spcBef>
              <a:spcAft>
                <a:spcPts val="0"/>
              </a:spcAft>
              <a:buNone/>
            </a:pPr>
            <a:r>
              <a:t/>
            </a:r>
            <a:endParaRPr/>
          </a:p>
          <a:p>
            <a:pPr indent="-342900" lvl="0" marL="342900" rtl="0" algn="l">
              <a:lnSpc>
                <a:spcPct val="100000"/>
              </a:lnSpc>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a:p>
            <a:pPr indent="-190500" lvl="0" marL="342900" rtl="0" algn="l">
              <a:spcBef>
                <a:spcPts val="480"/>
              </a:spcBef>
              <a:spcAft>
                <a:spcPts val="0"/>
              </a:spcAft>
              <a:buClr>
                <a:schemeClr val="dk1"/>
              </a:buClr>
              <a:buSzPts val="2400"/>
              <a:buFont typeface="Arial"/>
              <a:buNone/>
            </a:pPr>
            <a:r>
              <a:t/>
            </a:r>
            <a:endParaRPr b="0" i="0" sz="3000" u="none">
              <a:solidFill>
                <a:schemeClr val="dk1"/>
              </a:solidFill>
              <a:latin typeface="Arial"/>
              <a:ea typeface="Arial"/>
              <a:cs typeface="Arial"/>
              <a:sym typeface="Arial"/>
            </a:endParaRPr>
          </a:p>
        </p:txBody>
      </p:sp>
      <p:sp>
        <p:nvSpPr>
          <p:cNvPr id="123" name="Google Shape;123;p3"/>
          <p:cNvSpPr txBox="1"/>
          <p:nvPr/>
        </p:nvSpPr>
        <p:spPr>
          <a:xfrm>
            <a:off x="3733800" y="315912"/>
            <a:ext cx="1219200" cy="369887"/>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24" name="Google Shape;124;p3"/>
          <p:cNvSpPr txBox="1"/>
          <p:nvPr/>
        </p:nvSpPr>
        <p:spPr>
          <a:xfrm>
            <a:off x="3352800" y="315912"/>
            <a:ext cx="2362200" cy="369887"/>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Mars Rover Autonomous Navigation</a:t>
            </a:r>
            <a:endParaRPr/>
          </a:p>
        </p:txBody>
      </p:sp>
      <p:sp>
        <p:nvSpPr>
          <p:cNvPr id="125" name="Google Shape;125;p3"/>
          <p:cNvSpPr txBox="1"/>
          <p:nvPr/>
        </p:nvSpPr>
        <p:spPr>
          <a:xfrm>
            <a:off x="7818437" y="122237"/>
            <a:ext cx="487362"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a:solidFill>
                  <a:schemeClr val="dk1"/>
                </a:solidFill>
                <a:latin typeface="Arial"/>
                <a:ea typeface="Arial"/>
                <a:cs typeface="Arial"/>
                <a:sym typeface="Arial"/>
              </a:rPr>
              <a:t>28</a:t>
            </a:r>
            <a:endParaRPr/>
          </a:p>
        </p:txBody>
      </p:sp>
      <p:sp>
        <p:nvSpPr>
          <p:cNvPr id="126" name="Google Shape;126;p3"/>
          <p:cNvSpPr txBox="1"/>
          <p:nvPr/>
        </p:nvSpPr>
        <p:spPr>
          <a:xfrm>
            <a:off x="7543800" y="361950"/>
            <a:ext cx="804862"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a:solidFill>
                  <a:schemeClr val="dk1"/>
                </a:solidFill>
                <a:latin typeface="Arial"/>
                <a:ea typeface="Arial"/>
                <a:cs typeface="Arial"/>
                <a:sym typeface="Arial"/>
              </a:rPr>
              <a:t>Osama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g61f9778092_2_0"/>
          <p:cNvSpPr txBox="1"/>
          <p:nvPr>
            <p:ph idx="1" type="body"/>
          </p:nvPr>
        </p:nvSpPr>
        <p:spPr>
          <a:xfrm>
            <a:off x="457200" y="1066800"/>
            <a:ext cx="8229600" cy="3859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3000"/>
              <a:t>Requirements: Functions</a:t>
            </a:r>
            <a:endParaRPr sz="3000"/>
          </a:p>
          <a:p>
            <a:pPr indent="0" lvl="0" marL="0" rtl="0" algn="l">
              <a:spcBef>
                <a:spcPts val="360"/>
              </a:spcBef>
              <a:spcAft>
                <a:spcPts val="0"/>
              </a:spcAft>
              <a:buNone/>
            </a:pPr>
            <a:r>
              <a:t/>
            </a:r>
            <a:endParaRPr/>
          </a:p>
          <a:p>
            <a:pPr indent="-374650" lvl="0" marL="457200" rtl="0" algn="l">
              <a:spcBef>
                <a:spcPts val="360"/>
              </a:spcBef>
              <a:spcAft>
                <a:spcPts val="0"/>
              </a:spcAft>
              <a:buSzPts val="2300"/>
              <a:buChar char="-"/>
            </a:pPr>
            <a:r>
              <a:rPr lang="en-US" sz="2300"/>
              <a:t>Detect AR tags and visually recognise “gates”</a:t>
            </a:r>
            <a:endParaRPr sz="2300"/>
          </a:p>
          <a:p>
            <a:pPr indent="-374650" lvl="0" marL="457200" rtl="0" algn="l">
              <a:spcBef>
                <a:spcPts val="0"/>
              </a:spcBef>
              <a:spcAft>
                <a:spcPts val="0"/>
              </a:spcAft>
              <a:buSzPts val="2300"/>
              <a:buChar char="-"/>
            </a:pPr>
            <a:r>
              <a:rPr lang="en-US" sz="2300"/>
              <a:t>Autonomously navigate with such data as well as GPS</a:t>
            </a:r>
            <a:endParaRPr sz="2300"/>
          </a:p>
          <a:p>
            <a:pPr indent="-374650" lvl="0" marL="457200" rtl="0" algn="l">
              <a:spcBef>
                <a:spcPts val="0"/>
              </a:spcBef>
              <a:spcAft>
                <a:spcPts val="0"/>
              </a:spcAft>
              <a:buSzPts val="2300"/>
              <a:buChar char="-"/>
            </a:pPr>
            <a:r>
              <a:rPr lang="en-US" sz="2300"/>
              <a:t>Kill switch</a:t>
            </a:r>
            <a:endParaRPr sz="2300"/>
          </a:p>
          <a:p>
            <a:pPr indent="-374650" lvl="0" marL="457200" rtl="0" algn="l">
              <a:spcBef>
                <a:spcPts val="0"/>
              </a:spcBef>
              <a:spcAft>
                <a:spcPts val="0"/>
              </a:spcAft>
              <a:buSzPts val="2300"/>
              <a:buChar char="-"/>
            </a:pPr>
            <a:r>
              <a:rPr lang="en-US" sz="2300"/>
              <a:t>LEDs to indicate state</a:t>
            </a:r>
            <a:endParaRPr sz="2300"/>
          </a:p>
          <a:p>
            <a:pPr indent="-374650" lvl="0" marL="457200" rtl="0" algn="l">
              <a:spcBef>
                <a:spcPts val="0"/>
              </a:spcBef>
              <a:spcAft>
                <a:spcPts val="0"/>
              </a:spcAft>
              <a:buSzPts val="2300"/>
              <a:buChar char="-"/>
            </a:pPr>
            <a:r>
              <a:rPr lang="en-US" sz="2300"/>
              <a:t>Operable non-autonomously, beyond line of sight</a:t>
            </a:r>
            <a:endParaRPr sz="2300"/>
          </a:p>
          <a:p>
            <a:pPr indent="-374650" lvl="0" marL="457200" rtl="0" algn="l">
              <a:spcBef>
                <a:spcPts val="0"/>
              </a:spcBef>
              <a:spcAft>
                <a:spcPts val="0"/>
              </a:spcAft>
              <a:buSzPts val="2300"/>
              <a:buChar char="-"/>
            </a:pPr>
            <a:r>
              <a:rPr lang="en-US" sz="2300"/>
              <a:t>Autonomously navigate around obstacles</a:t>
            </a:r>
            <a:endParaRPr sz="2300"/>
          </a:p>
        </p:txBody>
      </p:sp>
      <p:sp>
        <p:nvSpPr>
          <p:cNvPr id="133" name="Google Shape;133;g61f9778092_2_0"/>
          <p:cNvSpPr/>
          <p:nvPr/>
        </p:nvSpPr>
        <p:spPr>
          <a:xfrm>
            <a:off x="3269075" y="306300"/>
            <a:ext cx="2304000" cy="37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Mars Rover Autonomous Navigation</a:t>
            </a:r>
            <a:endParaRPr/>
          </a:p>
        </p:txBody>
      </p:sp>
      <p:pic>
        <p:nvPicPr>
          <p:cNvPr id="134" name="Google Shape;134;g61f9778092_2_0"/>
          <p:cNvPicPr preferRelativeResize="0"/>
          <p:nvPr/>
        </p:nvPicPr>
        <p:blipFill>
          <a:blip r:embed="rId3">
            <a:alphaModFix/>
          </a:blip>
          <a:stretch>
            <a:fillRect/>
          </a:stretch>
        </p:blipFill>
        <p:spPr>
          <a:xfrm>
            <a:off x="6105200" y="4416375"/>
            <a:ext cx="2000199" cy="2000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g61f9778092_2_15"/>
          <p:cNvSpPr txBox="1"/>
          <p:nvPr>
            <p:ph idx="1" type="body"/>
          </p:nvPr>
        </p:nvSpPr>
        <p:spPr>
          <a:xfrm>
            <a:off x="457200" y="1066800"/>
            <a:ext cx="8229600" cy="5791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3000"/>
              <a:t>Requirements: Objectives</a:t>
            </a:r>
            <a:endParaRPr sz="3000"/>
          </a:p>
          <a:p>
            <a:pPr indent="0" lvl="0" marL="0" rtl="0" algn="l">
              <a:spcBef>
                <a:spcPts val="360"/>
              </a:spcBef>
              <a:spcAft>
                <a:spcPts val="0"/>
              </a:spcAft>
              <a:buNone/>
            </a:pPr>
            <a:r>
              <a:t/>
            </a:r>
            <a:endParaRPr sz="1000"/>
          </a:p>
          <a:p>
            <a:pPr indent="-374650" lvl="0" marL="457200" rtl="0" algn="l">
              <a:spcBef>
                <a:spcPts val="360"/>
              </a:spcBef>
              <a:spcAft>
                <a:spcPts val="0"/>
              </a:spcAft>
              <a:buSzPts val="2300"/>
              <a:buChar char="-"/>
            </a:pPr>
            <a:r>
              <a:rPr lang="en-US" sz="2300"/>
              <a:t>Given GPS coordinate of post, autonomously navigate to within 3m of it</a:t>
            </a:r>
            <a:endParaRPr sz="2300"/>
          </a:p>
          <a:p>
            <a:pPr indent="-374650" lvl="0" marL="457200" rtl="0" algn="l">
              <a:spcBef>
                <a:spcPts val="0"/>
              </a:spcBef>
              <a:spcAft>
                <a:spcPts val="0"/>
              </a:spcAft>
              <a:buSzPts val="2300"/>
              <a:buChar char="-"/>
            </a:pPr>
            <a:r>
              <a:rPr lang="en-US" sz="2300"/>
              <a:t>GPS coordinate of up to 5m from post, autonomously navigate to within that distance and follow an AR tag to the post</a:t>
            </a:r>
            <a:endParaRPr sz="2300"/>
          </a:p>
          <a:p>
            <a:pPr indent="-374650" lvl="0" marL="457200" rtl="0" algn="l">
              <a:spcBef>
                <a:spcPts val="0"/>
              </a:spcBef>
              <a:spcAft>
                <a:spcPts val="0"/>
              </a:spcAft>
              <a:buSzPts val="2300"/>
              <a:buChar char="-"/>
            </a:pPr>
            <a:r>
              <a:rPr lang="en-US" sz="2300"/>
              <a:t>GPS coordinate, pass through gate autonomously</a:t>
            </a:r>
            <a:endParaRPr sz="2300"/>
          </a:p>
          <a:p>
            <a:pPr indent="-374650" lvl="0" marL="457200" rtl="0" algn="l">
              <a:spcBef>
                <a:spcPts val="0"/>
              </a:spcBef>
              <a:spcAft>
                <a:spcPts val="0"/>
              </a:spcAft>
              <a:buSzPts val="2300"/>
              <a:buChar char="-"/>
            </a:pPr>
            <a:r>
              <a:rPr lang="en-US" sz="2300"/>
              <a:t>GPS coordinate 10m from gate, pass through gate autonomously</a:t>
            </a:r>
            <a:endParaRPr sz="2300"/>
          </a:p>
          <a:p>
            <a:pPr indent="-374650" lvl="0" marL="457200" rtl="0" algn="l">
              <a:spcBef>
                <a:spcPts val="0"/>
              </a:spcBef>
              <a:spcAft>
                <a:spcPts val="0"/>
              </a:spcAft>
              <a:buSzPts val="2300"/>
              <a:buChar char="-"/>
            </a:pPr>
            <a:r>
              <a:rPr lang="en-US" sz="2300"/>
              <a:t>GPS coordinate, navigate to next post while avoiding obstacle(s)</a:t>
            </a:r>
            <a:endParaRPr sz="2300"/>
          </a:p>
          <a:p>
            <a:pPr indent="-374650" lvl="0" marL="457200" rtl="0" algn="l">
              <a:spcBef>
                <a:spcPts val="0"/>
              </a:spcBef>
              <a:spcAft>
                <a:spcPts val="0"/>
              </a:spcAft>
              <a:buSzPts val="2300"/>
              <a:buChar char="-"/>
            </a:pPr>
            <a:r>
              <a:rPr lang="en-US" sz="2300"/>
              <a:t>GPS coordinate 10m from gate, avoid obstacles and pass through gate</a:t>
            </a:r>
            <a:endParaRPr sz="2300"/>
          </a:p>
          <a:p>
            <a:pPr indent="-374650" lvl="0" marL="457200" rtl="0" algn="l">
              <a:spcBef>
                <a:spcPts val="0"/>
              </a:spcBef>
              <a:spcAft>
                <a:spcPts val="0"/>
              </a:spcAft>
              <a:buSzPts val="2300"/>
              <a:buChar char="-"/>
            </a:pPr>
            <a:r>
              <a:rPr lang="en-US" sz="2300"/>
              <a:t>bring Mark Watney back from Mars </a:t>
            </a:r>
            <a:endParaRPr sz="2300"/>
          </a:p>
        </p:txBody>
      </p:sp>
      <p:sp>
        <p:nvSpPr>
          <p:cNvPr id="141" name="Google Shape;141;g61f9778092_2_15"/>
          <p:cNvSpPr/>
          <p:nvPr/>
        </p:nvSpPr>
        <p:spPr>
          <a:xfrm>
            <a:off x="3269075" y="306300"/>
            <a:ext cx="2304000" cy="37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Mars Rover Autonomous Navigation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4"/>
          <p:cNvSpPr txBox="1"/>
          <p:nvPr>
            <p:ph idx="1" type="body"/>
          </p:nvPr>
        </p:nvSpPr>
        <p:spPr>
          <a:xfrm>
            <a:off x="457200" y="1066800"/>
            <a:ext cx="8229600" cy="480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None/>
            </a:pPr>
            <a:r>
              <a:rPr b="0" i="0" lang="en-US" sz="3000" u="none">
                <a:solidFill>
                  <a:schemeClr val="dk1"/>
                </a:solidFill>
                <a:latin typeface="Arial"/>
                <a:ea typeface="Arial"/>
                <a:cs typeface="Arial"/>
                <a:sym typeface="Arial"/>
              </a:rPr>
              <a:t>Requirements</a:t>
            </a:r>
            <a:r>
              <a:rPr lang="en-US" sz="3000"/>
              <a:t>: Constraints</a:t>
            </a:r>
            <a:endParaRPr sz="3000"/>
          </a:p>
          <a:p>
            <a:pPr indent="-342900" lvl="0" marL="342900" rtl="0" algn="l">
              <a:lnSpc>
                <a:spcPct val="100000"/>
              </a:lnSpc>
              <a:spcBef>
                <a:spcPts val="480"/>
              </a:spcBef>
              <a:spcAft>
                <a:spcPts val="0"/>
              </a:spcAft>
              <a:buClr>
                <a:schemeClr val="dk1"/>
              </a:buClr>
              <a:buSzPts val="2400"/>
              <a:buFont typeface="Arial"/>
              <a:buNone/>
            </a:pPr>
            <a:r>
              <a:t/>
            </a:r>
            <a:endParaRPr sz="900"/>
          </a:p>
          <a:p>
            <a:pPr indent="-374650" lvl="0" marL="457200" rtl="0" algn="l">
              <a:lnSpc>
                <a:spcPct val="100000"/>
              </a:lnSpc>
              <a:spcBef>
                <a:spcPts val="480"/>
              </a:spcBef>
              <a:spcAft>
                <a:spcPts val="0"/>
              </a:spcAft>
              <a:buSzPts val="2300"/>
              <a:buChar char="-"/>
            </a:pPr>
            <a:r>
              <a:rPr lang="en-US" sz="2300"/>
              <a:t>Fits 1.2m x 1.2m box </a:t>
            </a:r>
            <a:endParaRPr sz="2300"/>
          </a:p>
          <a:p>
            <a:pPr indent="-374650" lvl="0" marL="457200" rtl="0" algn="l">
              <a:lnSpc>
                <a:spcPct val="100000"/>
              </a:lnSpc>
              <a:spcBef>
                <a:spcPts val="0"/>
              </a:spcBef>
              <a:spcAft>
                <a:spcPts val="0"/>
              </a:spcAft>
              <a:buSzPts val="2300"/>
              <a:buChar char="-"/>
            </a:pPr>
            <a:r>
              <a:rPr lang="en-US" sz="2300"/>
              <a:t>50kg while deployed</a:t>
            </a:r>
            <a:endParaRPr sz="2300"/>
          </a:p>
          <a:p>
            <a:pPr indent="-374650" lvl="0" marL="457200" rtl="0" algn="l">
              <a:lnSpc>
                <a:spcPct val="100000"/>
              </a:lnSpc>
              <a:spcBef>
                <a:spcPts val="0"/>
              </a:spcBef>
              <a:spcAft>
                <a:spcPts val="0"/>
              </a:spcAft>
              <a:buSzPts val="2300"/>
              <a:buChar char="-"/>
            </a:pPr>
            <a:r>
              <a:rPr lang="en-US" sz="2300"/>
              <a:t>Nothing airbourne or reliant on air</a:t>
            </a:r>
            <a:endParaRPr sz="2300"/>
          </a:p>
          <a:p>
            <a:pPr indent="-342900" lvl="0" marL="457200" rtl="0" algn="l">
              <a:lnSpc>
                <a:spcPct val="100000"/>
              </a:lnSpc>
              <a:spcBef>
                <a:spcPts val="0"/>
              </a:spcBef>
              <a:spcAft>
                <a:spcPts val="0"/>
              </a:spcAft>
              <a:buSzPts val="1800"/>
              <a:buChar char="-"/>
            </a:pPr>
            <a:r>
              <a:rPr lang="en-US" sz="2300"/>
              <a:t>For competition, withstand heat of up to 100°F, winds whipping up dust, and light rain</a:t>
            </a:r>
            <a:endParaRPr sz="2300"/>
          </a:p>
          <a:p>
            <a:pPr indent="-374650" lvl="0" marL="457200" rtl="0" algn="l">
              <a:lnSpc>
                <a:spcPct val="100000"/>
              </a:lnSpc>
              <a:spcBef>
                <a:spcPts val="0"/>
              </a:spcBef>
              <a:spcAft>
                <a:spcPts val="0"/>
              </a:spcAft>
              <a:buSzPts val="2300"/>
              <a:buChar char="-"/>
            </a:pPr>
            <a:r>
              <a:rPr lang="en-US" sz="2300"/>
              <a:t>Part of $18k budget (1 challenge of 4)</a:t>
            </a:r>
            <a:endParaRPr sz="2300"/>
          </a:p>
          <a:p>
            <a:pPr indent="0" lvl="0" marL="457200" rtl="0" algn="l">
              <a:lnSpc>
                <a:spcPct val="100000"/>
              </a:lnSpc>
              <a:spcBef>
                <a:spcPts val="480"/>
              </a:spcBef>
              <a:spcAft>
                <a:spcPts val="0"/>
              </a:spcAft>
              <a:buNone/>
            </a:pPr>
            <a:r>
              <a:rPr lang="en-US" sz="2300"/>
              <a:t>   </a:t>
            </a:r>
            <a:r>
              <a:rPr lang="en-US"/>
              <a:t> </a:t>
            </a:r>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p:txBody>
      </p:sp>
      <p:sp>
        <p:nvSpPr>
          <p:cNvPr id="147" name="Google Shape;147;p4"/>
          <p:cNvSpPr txBox="1"/>
          <p:nvPr/>
        </p:nvSpPr>
        <p:spPr>
          <a:xfrm>
            <a:off x="3733800" y="315912"/>
            <a:ext cx="1219200" cy="369887"/>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8" name="Google Shape;148;p4"/>
          <p:cNvSpPr txBox="1"/>
          <p:nvPr/>
        </p:nvSpPr>
        <p:spPr>
          <a:xfrm>
            <a:off x="3352800" y="315912"/>
            <a:ext cx="2362200" cy="369887"/>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Mars Rover Autonomous Navigation</a:t>
            </a:r>
            <a:endParaRPr/>
          </a:p>
        </p:txBody>
      </p:sp>
      <p:sp>
        <p:nvSpPr>
          <p:cNvPr id="149" name="Google Shape;149;p4"/>
          <p:cNvSpPr txBox="1"/>
          <p:nvPr/>
        </p:nvSpPr>
        <p:spPr>
          <a:xfrm>
            <a:off x="7818437" y="122237"/>
            <a:ext cx="487362"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a:solidFill>
                  <a:schemeClr val="dk1"/>
                </a:solidFill>
                <a:latin typeface="Arial"/>
                <a:ea typeface="Arial"/>
                <a:cs typeface="Arial"/>
                <a:sym typeface="Arial"/>
              </a:rPr>
              <a:t>28</a:t>
            </a:r>
            <a:endParaRPr/>
          </a:p>
        </p:txBody>
      </p:sp>
      <p:sp>
        <p:nvSpPr>
          <p:cNvPr id="150" name="Google Shape;150;p4"/>
          <p:cNvSpPr txBox="1"/>
          <p:nvPr/>
        </p:nvSpPr>
        <p:spPr>
          <a:xfrm>
            <a:off x="7543800" y="361950"/>
            <a:ext cx="804862"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a:solidFill>
                  <a:schemeClr val="dk1"/>
                </a:solidFill>
                <a:latin typeface="Arial"/>
                <a:ea typeface="Arial"/>
                <a:cs typeface="Arial"/>
                <a:sym typeface="Arial"/>
              </a:rPr>
              <a:t>Osama</a:t>
            </a:r>
            <a:endParaRPr/>
          </a:p>
        </p:txBody>
      </p:sp>
      <p:pic>
        <p:nvPicPr>
          <p:cNvPr id="151" name="Google Shape;151;p4"/>
          <p:cNvPicPr preferRelativeResize="0"/>
          <p:nvPr/>
        </p:nvPicPr>
        <p:blipFill>
          <a:blip r:embed="rId3">
            <a:alphaModFix/>
          </a:blip>
          <a:stretch>
            <a:fillRect/>
          </a:stretch>
        </p:blipFill>
        <p:spPr>
          <a:xfrm>
            <a:off x="4591899" y="4394631"/>
            <a:ext cx="4374549" cy="2293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5"/>
          <p:cNvSpPr txBox="1"/>
          <p:nvPr>
            <p:ph idx="1" type="body"/>
          </p:nvPr>
        </p:nvSpPr>
        <p:spPr>
          <a:xfrm>
            <a:off x="457200" y="1066800"/>
            <a:ext cx="8229600" cy="4800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None/>
            </a:pPr>
            <a:r>
              <a:rPr b="0" i="0" lang="en-US" sz="2700" u="none">
                <a:solidFill>
                  <a:schemeClr val="dk1"/>
                </a:solidFill>
                <a:latin typeface="Arial"/>
                <a:ea typeface="Arial"/>
                <a:cs typeface="Arial"/>
                <a:sym typeface="Arial"/>
              </a:rPr>
              <a:t>Competing Technologies / Patents / Other Products</a:t>
            </a:r>
            <a:endParaRPr sz="2700"/>
          </a:p>
          <a:p>
            <a:pPr indent="-190500" lvl="0" marL="342900" rtl="0" algn="l">
              <a:spcBef>
                <a:spcPts val="480"/>
              </a:spcBef>
              <a:spcAft>
                <a:spcPts val="0"/>
              </a:spcAft>
              <a:buClr>
                <a:schemeClr val="dk1"/>
              </a:buClr>
              <a:buSzPts val="2400"/>
              <a:buFont typeface="Arial"/>
              <a:buNone/>
            </a:pPr>
            <a:r>
              <a:t/>
            </a:r>
            <a:endParaRPr/>
          </a:p>
          <a:p>
            <a:pPr indent="-190500" lvl="0" marL="342900" rtl="0" algn="l">
              <a:spcBef>
                <a:spcPts val="480"/>
              </a:spcBef>
              <a:spcAft>
                <a:spcPts val="0"/>
              </a:spcAft>
              <a:buClr>
                <a:schemeClr val="dk1"/>
              </a:buClr>
              <a:buSzPts val="2400"/>
              <a:buFont typeface="Arial"/>
              <a:buNone/>
            </a:pPr>
            <a:r>
              <a:rPr lang="en-US"/>
              <a:t>- Amazon Robotics</a:t>
            </a:r>
            <a:endParaRPr/>
          </a:p>
          <a:p>
            <a:pPr indent="-190500" lvl="0" marL="342900" rtl="0" algn="l">
              <a:lnSpc>
                <a:spcPct val="100000"/>
              </a:lnSpc>
              <a:spcBef>
                <a:spcPts val="480"/>
              </a:spcBef>
              <a:spcAft>
                <a:spcPts val="0"/>
              </a:spcAft>
              <a:buClr>
                <a:schemeClr val="dk1"/>
              </a:buClr>
              <a:buSzPts val="2400"/>
              <a:buFont typeface="Arial"/>
              <a:buNone/>
            </a:pPr>
            <a:r>
              <a:rPr lang="en-US"/>
              <a:t>- Berkeley DeepDrive</a:t>
            </a:r>
            <a:endParaRPr/>
          </a:p>
          <a:p>
            <a:pPr indent="-190500" lvl="0" marL="342900" rtl="0" algn="l">
              <a:lnSpc>
                <a:spcPct val="100000"/>
              </a:lnSpc>
              <a:spcBef>
                <a:spcPts val="480"/>
              </a:spcBef>
              <a:spcAft>
                <a:spcPts val="0"/>
              </a:spcAft>
              <a:buClr>
                <a:schemeClr val="dk1"/>
              </a:buClr>
              <a:buSzPts val="2400"/>
              <a:buFont typeface="Arial"/>
              <a:buNone/>
            </a:pPr>
            <a:r>
              <a:rPr lang="en-US"/>
              <a:t>- Other Mars Rover Teams</a:t>
            </a:r>
            <a:endParaRPr/>
          </a:p>
          <a:p>
            <a:pPr indent="-190500" lvl="0" marL="342900" rtl="0" algn="l">
              <a:lnSpc>
                <a:spcPct val="100000"/>
              </a:lnSpc>
              <a:spcBef>
                <a:spcPts val="480"/>
              </a:spcBef>
              <a:spcAft>
                <a:spcPts val="0"/>
              </a:spcAft>
              <a:buClr>
                <a:schemeClr val="dk1"/>
              </a:buClr>
              <a:buSzPts val="2400"/>
              <a:buFont typeface="Arial"/>
              <a:buNone/>
            </a:pPr>
            <a:r>
              <a:t/>
            </a:r>
            <a:endParaRPr/>
          </a:p>
          <a:p>
            <a:pPr indent="-190500" lvl="0" marL="342900" rtl="0" algn="l">
              <a:lnSpc>
                <a:spcPct val="100000"/>
              </a:lnSpc>
              <a:spcBef>
                <a:spcPts val="480"/>
              </a:spcBef>
              <a:spcAft>
                <a:spcPts val="0"/>
              </a:spcAft>
              <a:buClr>
                <a:schemeClr val="dk1"/>
              </a:buClr>
              <a:buSzPts val="2400"/>
              <a:buFont typeface="Arial"/>
              <a:buNone/>
            </a:pPr>
            <a:r>
              <a:t/>
            </a:r>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p:txBody>
      </p:sp>
      <p:sp>
        <p:nvSpPr>
          <p:cNvPr id="157" name="Google Shape;157;p5"/>
          <p:cNvSpPr txBox="1"/>
          <p:nvPr/>
        </p:nvSpPr>
        <p:spPr>
          <a:xfrm>
            <a:off x="3733800" y="315912"/>
            <a:ext cx="1219200" cy="369887"/>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58" name="Google Shape;158;p5"/>
          <p:cNvSpPr txBox="1"/>
          <p:nvPr/>
        </p:nvSpPr>
        <p:spPr>
          <a:xfrm>
            <a:off x="3352800" y="315912"/>
            <a:ext cx="2362200" cy="369887"/>
          </a:xfrm>
          <a:prstGeom prst="rect">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Mars Rover Autonomous Navigation</a:t>
            </a:r>
            <a:endParaRPr/>
          </a:p>
        </p:txBody>
      </p:sp>
      <p:sp>
        <p:nvSpPr>
          <p:cNvPr id="159" name="Google Shape;159;p5"/>
          <p:cNvSpPr txBox="1"/>
          <p:nvPr/>
        </p:nvSpPr>
        <p:spPr>
          <a:xfrm>
            <a:off x="7818437" y="122237"/>
            <a:ext cx="487362"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a:solidFill>
                  <a:schemeClr val="dk1"/>
                </a:solidFill>
                <a:latin typeface="Arial"/>
                <a:ea typeface="Arial"/>
                <a:cs typeface="Arial"/>
                <a:sym typeface="Arial"/>
              </a:rPr>
              <a:t>28</a:t>
            </a:r>
            <a:endParaRPr/>
          </a:p>
        </p:txBody>
      </p:sp>
      <p:sp>
        <p:nvSpPr>
          <p:cNvPr id="160" name="Google Shape;160;p5"/>
          <p:cNvSpPr txBox="1"/>
          <p:nvPr/>
        </p:nvSpPr>
        <p:spPr>
          <a:xfrm>
            <a:off x="7543800" y="361950"/>
            <a:ext cx="804862"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0" i="0" lang="en-US" sz="1500" u="none">
                <a:solidFill>
                  <a:schemeClr val="dk1"/>
                </a:solidFill>
                <a:latin typeface="Arial"/>
                <a:ea typeface="Arial"/>
                <a:cs typeface="Arial"/>
                <a:sym typeface="Arial"/>
              </a:rPr>
              <a:t>Osama</a:t>
            </a:r>
            <a:endParaRPr/>
          </a:p>
        </p:txBody>
      </p:sp>
      <p:pic>
        <p:nvPicPr>
          <p:cNvPr id="161" name="Google Shape;161;p5"/>
          <p:cNvPicPr preferRelativeResize="0"/>
          <p:nvPr/>
        </p:nvPicPr>
        <p:blipFill>
          <a:blip r:embed="rId3">
            <a:alphaModFix/>
          </a:blip>
          <a:stretch>
            <a:fillRect/>
          </a:stretch>
        </p:blipFill>
        <p:spPr>
          <a:xfrm>
            <a:off x="355850" y="4022800"/>
            <a:ext cx="3905250" cy="2190750"/>
          </a:xfrm>
          <a:prstGeom prst="rect">
            <a:avLst/>
          </a:prstGeom>
          <a:noFill/>
          <a:ln>
            <a:noFill/>
          </a:ln>
        </p:spPr>
      </p:pic>
      <p:pic>
        <p:nvPicPr>
          <p:cNvPr id="162" name="Google Shape;162;p5"/>
          <p:cNvPicPr preferRelativeResize="0"/>
          <p:nvPr/>
        </p:nvPicPr>
        <p:blipFill>
          <a:blip r:embed="rId4">
            <a:alphaModFix/>
          </a:blip>
          <a:stretch>
            <a:fillRect/>
          </a:stretch>
        </p:blipFill>
        <p:spPr>
          <a:xfrm>
            <a:off x="4788275" y="4022800"/>
            <a:ext cx="3898525" cy="2190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2003-09-28T20:21:16Z</dcterms:created>
  <dc:creator>Alan Pisano</dc:creator>
</cp:coreProperties>
</file>